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7" r:id="rId14"/>
    <p:sldId id="268" r:id="rId15"/>
    <p:sldId id="271" r:id="rId16"/>
    <p:sldId id="272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7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55099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 3 Рациональное использование и охрана от загрязнения воды на предприятиях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268760"/>
            <a:ext cx="820891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3.1 Водное хозяйство промышленного предприятия.</a:t>
            </a:r>
            <a:endParaRPr lang="ru-RU" sz="20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3.2Системы </a:t>
            </a:r>
            <a:r>
              <a:rPr lang="ru-RU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водообеспечения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пром.предприятия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 водой </a:t>
            </a:r>
            <a:r>
              <a:rPr lang="ru-RU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/к и т/к)</a:t>
            </a:r>
            <a:endParaRPr lang="ru-RU" sz="20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3.3 Виды и состав сточных вод</a:t>
            </a:r>
            <a:endParaRPr lang="ru-RU" sz="20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3.4 Системы водоотведения(</a:t>
            </a:r>
            <a:r>
              <a:rPr lang="ru-RU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канализования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lang="ru-RU" sz="20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3.5  Приёмники сточных вод и условия водоотведения</a:t>
            </a:r>
            <a:endParaRPr lang="ru-RU" sz="20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3.6 Основные методы очистки сточных вод</a:t>
            </a:r>
            <a:endParaRPr lang="ru-RU" sz="20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9"/>
            <a:ext cx="8604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Категории СВ (критерии для выбора приемника</a:t>
            </a:r>
            <a:r>
              <a:rPr lang="ru-RU" sz="3200" b="1" u="sng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b="1" u="sng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323528" y="1628800"/>
            <a:ext cx="100811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>
            <a:off x="323528" y="2492896"/>
            <a:ext cx="100811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323528" y="3356992"/>
            <a:ext cx="100811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323528" y="4221088"/>
            <a:ext cx="100811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23528" y="5013176"/>
            <a:ext cx="100811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691680" y="1340768"/>
            <a:ext cx="7200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Нормативно-чистые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Условно-чистые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Нормативно-очищенные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Загрязненные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Недостаточно-очищенные</a:t>
            </a:r>
            <a:endParaRPr lang="ru-RU" sz="36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3.4 Системы водоотведения(</a:t>
            </a: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канализования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lang="ru-RU" sz="2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3573016"/>
            <a:ext cx="81369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пром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предприятиях проектируются следующие системы водоотведения (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канализования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):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А- общесплавная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Б- раздельная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В- комбинированная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395536" y="980728"/>
            <a:ext cx="8280920" cy="2376264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Виды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промышленных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сточных вод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-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хоз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/бытовые,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-производственные,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-ливневые,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404664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Общесплавная система водоотведения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268760"/>
            <a:ext cx="129614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Цех 01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988840"/>
            <a:ext cx="129614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Цех 02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708920"/>
            <a:ext cx="129614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санузел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3501008"/>
            <a:ext cx="129614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столовая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293096"/>
            <a:ext cx="1547664" cy="6926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Дождевые воды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10" name="Прямая со стрелкой 9"/>
          <p:cNvCxnSpPr>
            <a:stCxn id="4" idx="3"/>
          </p:cNvCxnSpPr>
          <p:nvPr/>
        </p:nvCxnSpPr>
        <p:spPr>
          <a:xfrm>
            <a:off x="1691680" y="1484784"/>
            <a:ext cx="1512168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691680" y="2204864"/>
            <a:ext cx="1512168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691680" y="2924944"/>
            <a:ext cx="1512168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1691680" y="3717032"/>
            <a:ext cx="1512168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835696" y="4653136"/>
            <a:ext cx="1512168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203848" y="1340768"/>
            <a:ext cx="0" cy="1008112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275856" y="2852936"/>
            <a:ext cx="0" cy="1008112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275856" y="1844824"/>
            <a:ext cx="1656184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275856" y="3356992"/>
            <a:ext cx="1656184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347864" y="4653136"/>
            <a:ext cx="1656184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5076056" y="1340768"/>
            <a:ext cx="936104" cy="10081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КК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5004048" y="4077072"/>
            <a:ext cx="936104" cy="10081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ЛК</a:t>
            </a:r>
            <a:endParaRPr lang="ru-RU" sz="24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5004048" y="2852936"/>
            <a:ext cx="936104" cy="10081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КК</a:t>
            </a:r>
            <a:endParaRPr lang="ru-RU" sz="24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6084168" y="1844824"/>
            <a:ext cx="792088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012160" y="3356992"/>
            <a:ext cx="792088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6012160" y="4653136"/>
            <a:ext cx="792088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876256" y="1772816"/>
            <a:ext cx="0" cy="2952328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6876256" y="3429000"/>
            <a:ext cx="792088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7668344" y="1772816"/>
            <a:ext cx="1368152" cy="30243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Система гор. канализации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275856" y="1340768"/>
            <a:ext cx="1742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Производ-ые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347864" y="2924944"/>
            <a:ext cx="1560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Хоз-быт-ые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419872" y="4149080"/>
            <a:ext cx="1276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ливневые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5805264"/>
            <a:ext cx="6724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раздельная</a:t>
            </a: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система водоотведения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476672"/>
            <a:ext cx="129614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Цех 01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268760"/>
            <a:ext cx="129614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Цех 02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051720" y="692696"/>
            <a:ext cx="1512168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2051720" y="1484784"/>
            <a:ext cx="1512168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635896" y="620688"/>
            <a:ext cx="0" cy="1008112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635896" y="1124744"/>
            <a:ext cx="1656184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707904" y="611396"/>
            <a:ext cx="1742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Производ-ые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292080" y="692696"/>
            <a:ext cx="1944216" cy="11521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ЛОС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7236296" y="1196752"/>
            <a:ext cx="1512168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683568" y="2204864"/>
            <a:ext cx="129614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АТЦ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13" name="Прямая со стрелкой 12"/>
          <p:cNvCxnSpPr>
            <a:endCxn id="14" idx="2"/>
          </p:cNvCxnSpPr>
          <p:nvPr/>
        </p:nvCxnSpPr>
        <p:spPr>
          <a:xfrm>
            <a:off x="2051720" y="2420888"/>
            <a:ext cx="1800200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3851920" y="1844824"/>
            <a:ext cx="1944216" cy="11521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716016" y="2996952"/>
            <a:ext cx="0" cy="504056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915816" y="3501008"/>
            <a:ext cx="1800200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915816" y="2492896"/>
            <a:ext cx="0" cy="1008112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51520" y="3645024"/>
            <a:ext cx="1800200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Адм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. управление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037126" y="1979548"/>
            <a:ext cx="1742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Производ-ые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2123728" y="4077072"/>
            <a:ext cx="1800200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3923928" y="3645024"/>
            <a:ext cx="1656184" cy="10081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БОС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5580112" y="4149080"/>
            <a:ext cx="1008112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2267744" y="3707740"/>
            <a:ext cx="1560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Хоз-быт-ые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700307" y="3789040"/>
            <a:ext cx="10518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ВО</a:t>
            </a:r>
            <a:endParaRPr lang="ru-RU" sz="32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51520" y="4797152"/>
            <a:ext cx="1800200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Атмосф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. осадки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2123728" y="5229200"/>
            <a:ext cx="1800200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2225392" y="4653136"/>
            <a:ext cx="1500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ливнестоки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043483" y="4869160"/>
            <a:ext cx="39354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рельеф местности</a:t>
            </a:r>
            <a:endParaRPr lang="ru-RU" sz="32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941168"/>
            <a:ext cx="71124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Комбинированная 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система водоотведения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476672"/>
            <a:ext cx="129614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Цех 01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268760"/>
            <a:ext cx="1872208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Атмосферные осадки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051720" y="692696"/>
            <a:ext cx="1080120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2051720" y="1484784"/>
            <a:ext cx="1008112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03848" y="620688"/>
            <a:ext cx="0" cy="1008112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203848" y="1124744"/>
            <a:ext cx="2088232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347864" y="548680"/>
            <a:ext cx="2100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промливнестоки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220072" y="764704"/>
            <a:ext cx="1656184" cy="86409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ЛОС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>
            <a:stCxn id="10" idx="6"/>
          </p:cNvCxnSpPr>
          <p:nvPr/>
        </p:nvCxnSpPr>
        <p:spPr>
          <a:xfrm>
            <a:off x="6876256" y="1196752"/>
            <a:ext cx="936104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683568" y="2204864"/>
            <a:ext cx="129614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столовая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051720" y="2420888"/>
            <a:ext cx="6120680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172400" y="2132856"/>
            <a:ext cx="0" cy="36004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3419872" y="1988840"/>
            <a:ext cx="16898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Хоз-бытовые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67544" y="3212976"/>
            <a:ext cx="1800200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Атмосф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. осадки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2339752" y="3645024"/>
            <a:ext cx="1800200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2411760" y="3068960"/>
            <a:ext cx="1500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ливнестоки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283968" y="3356992"/>
            <a:ext cx="39354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рельеф местности</a:t>
            </a:r>
            <a:endParaRPr lang="ru-RU" sz="32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524328" y="332656"/>
            <a:ext cx="1368152" cy="1800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Система гор. канализации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3.5  Приёмники сточных вод и условия водоотведения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980729"/>
            <a:ext cx="79208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Классификация примесей сточных вод 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467544" y="5013176"/>
            <a:ext cx="7200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467544" y="2996952"/>
            <a:ext cx="7200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467544" y="4293096"/>
            <a:ext cx="7200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467544" y="3789040"/>
            <a:ext cx="7200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467544" y="2420888"/>
            <a:ext cx="7200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59632" y="2083639"/>
            <a:ext cx="748883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растворимые и нерастворимые в воде</a:t>
            </a:r>
            <a:endParaRPr lang="ru-RU" sz="28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тяжелее и легче воды: оседающие и              плавающие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неорганические и органические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биологически разлагаемые и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неразлагаемые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токсичные и нетоксичные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51520" y="0"/>
            <a:ext cx="8640960" cy="5801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Приёмники СВ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1)система канализации др. предприятий( напр. </a:t>
            </a:r>
            <a:r>
              <a:rPr kumimoji="0" lang="ru-RU" sz="3600" b="0" i="1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горканализация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2)поверхностный ВО(река, озеро, болото, море)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3)</a:t>
            </a:r>
            <a:r>
              <a:rPr kumimoji="0" lang="ru-RU" sz="3600" b="0" i="1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подз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3600" b="0" i="1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горозонт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недра (в т.ч. </a:t>
            </a:r>
            <a:r>
              <a:rPr kumimoji="0" lang="ru-RU" sz="3600" b="0" i="1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подз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водоносный горизонт)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4) в посл. время сброс СВ на рельеф местности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ЗАПРЕЩЁН !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Group 4"/>
          <p:cNvGrpSpPr>
            <a:grpSpLocks noChangeAspect="1"/>
          </p:cNvGrpSpPr>
          <p:nvPr/>
        </p:nvGrpSpPr>
        <p:grpSpPr bwMode="auto">
          <a:xfrm>
            <a:off x="1763713" y="112713"/>
            <a:ext cx="6048375" cy="6629400"/>
            <a:chOff x="1111" y="71"/>
            <a:chExt cx="3810" cy="4176"/>
          </a:xfrm>
        </p:grpSpPr>
        <p:sp>
          <p:nvSpPr>
            <p:cNvPr id="1027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11" y="71"/>
              <a:ext cx="3810" cy="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11" y="71"/>
              <a:ext cx="3821" cy="41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332656"/>
            <a:ext cx="76937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Механическая очистка. Метод процеживания.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38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1268760"/>
            <a:ext cx="7658194" cy="5349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27584" y="332656"/>
            <a:ext cx="76937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Механическая очистка. Метод процеживания.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3.1 Водное хозяйство промышленного предприятия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80728"/>
            <a:ext cx="6624736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Водное хозяйство предприятия</a:t>
            </a:r>
            <a:endParaRPr lang="ru-RU" sz="32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339752" y="1916832"/>
            <a:ext cx="108012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724128" y="1916832"/>
            <a:ext cx="108012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323528" y="2492896"/>
            <a:ext cx="3600400" cy="72008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Система водоснабжения</a:t>
            </a:r>
            <a:endParaRPr lang="ru-RU" sz="2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2492896"/>
            <a:ext cx="3672408" cy="72008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Система водоотведения</a:t>
            </a:r>
            <a:endParaRPr lang="ru-RU" sz="2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3356992"/>
            <a:ext cx="3600400" cy="2232248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Комплекс сооружений по водоснабжению и использованию воды требуемого качества и объема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76056" y="3356992"/>
            <a:ext cx="3744416" cy="2160240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Комплекс сооружений по водоотведению, очистке, сбросу сточных вод, а так же возврату на повторное использование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5805264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Рис. 3.1 Структура водного хозяйства предприятия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332656"/>
            <a:ext cx="7356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Механическая очистка. Метод отстаивания.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8281447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887759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27584" y="332656"/>
            <a:ext cx="7356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Механическая очистка. Метод отстаивания.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332656"/>
            <a:ext cx="7356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Механическая очистка. Метод отстаивания.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169838" cy="5321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332656"/>
            <a:ext cx="66627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Механическая очистка. Гидроциклоны.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6963731" cy="568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332656"/>
            <a:ext cx="76594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Механическая очистка. Метод фильтрования.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417481">
            <a:off x="1043608" y="950062"/>
            <a:ext cx="6693074" cy="576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332656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Химическая очистка.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65288"/>
            <a:ext cx="7453163" cy="579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16632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Физико-химическая очистка.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5"/>
            <a:ext cx="9139398" cy="5300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16632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Физико-химическая очистка.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24744"/>
            <a:ext cx="8859044" cy="5518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898461" y="-773716"/>
            <a:ext cx="5239571" cy="903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5536" y="332656"/>
            <a:ext cx="87856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Очистка СВ с использованием активного ила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692696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Биологическая очистка.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26" y="1916832"/>
            <a:ext cx="912277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191" y="260648"/>
            <a:ext cx="8386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промышленных водопользователей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1475656" y="908720"/>
            <a:ext cx="648072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6444208" y="908720"/>
            <a:ext cx="648072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132856"/>
            <a:ext cx="3600400" cy="1008112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Первичные</a:t>
            </a:r>
            <a:endParaRPr lang="ru-RU" sz="40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2132856"/>
            <a:ext cx="3960440" cy="1008112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Вторичные</a:t>
            </a:r>
            <a:endParaRPr lang="ru-RU" sz="40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95536" y="3645024"/>
            <a:ext cx="3024336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Лицензия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Двойная стрелка вверх/вниз 9"/>
          <p:cNvSpPr/>
          <p:nvPr/>
        </p:nvSpPr>
        <p:spPr>
          <a:xfrm>
            <a:off x="1763688" y="3284984"/>
            <a:ext cx="72008" cy="21602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память с посл. доступом 10"/>
          <p:cNvSpPr/>
          <p:nvPr/>
        </p:nvSpPr>
        <p:spPr>
          <a:xfrm>
            <a:off x="5076056" y="3356992"/>
            <a:ext cx="3672408" cy="3096344"/>
          </a:xfrm>
          <a:prstGeom prst="flowChartMagneticTap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Покупают воду у первичного </a:t>
            </a: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и=или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отводят СВ в их системы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260648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Биологическая очистка.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7020866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260648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Биологическая очистка.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344" y="1052736"/>
            <a:ext cx="7379056" cy="555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620688"/>
            <a:ext cx="3456384" cy="115212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Собственные водозаборы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348880"/>
            <a:ext cx="3528392" cy="108012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Сети др. предприятий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149080"/>
            <a:ext cx="3456384" cy="122413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Очищенные СВ (при замкнутой системе)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4067944" y="476672"/>
            <a:ext cx="936104" cy="554461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148064" y="1484784"/>
            <a:ext cx="3995936" cy="345638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Источники </a:t>
            </a:r>
            <a:r>
              <a:rPr lang="ru-RU" sz="3200" dirty="0" err="1" smtClean="0">
                <a:solidFill>
                  <a:schemeClr val="bg2">
                    <a:lumMod val="10000"/>
                  </a:schemeClr>
                </a:solidFill>
              </a:rPr>
              <a:t>пром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. водоснабжения</a:t>
            </a:r>
            <a:endParaRPr lang="ru-RU" sz="32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86764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3.2 Системы </a:t>
            </a:r>
            <a:r>
              <a:rPr lang="ru-RU" sz="32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водообеспечения</a:t>
            </a: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пром</a:t>
            </a: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предприятия ( водой </a:t>
            </a:r>
            <a:r>
              <a:rPr lang="ru-RU" sz="32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/к и т/к)</a:t>
            </a:r>
            <a:endParaRPr lang="ru-RU" sz="3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628800"/>
            <a:ext cx="6984776" cy="93610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Системы </a:t>
            </a:r>
            <a:r>
              <a:rPr lang="ru-RU" sz="36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водообеспечения</a:t>
            </a:r>
            <a:endParaRPr lang="ru-RU" sz="36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6-конечная звезда 3"/>
          <p:cNvSpPr/>
          <p:nvPr/>
        </p:nvSpPr>
        <p:spPr>
          <a:xfrm>
            <a:off x="467544" y="2996952"/>
            <a:ext cx="576064" cy="504056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6-конечная звезда 4"/>
          <p:cNvSpPr/>
          <p:nvPr/>
        </p:nvSpPr>
        <p:spPr>
          <a:xfrm>
            <a:off x="467544" y="3861048"/>
            <a:ext cx="576064" cy="504056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6-конечная звезда 5"/>
          <p:cNvSpPr/>
          <p:nvPr/>
        </p:nvSpPr>
        <p:spPr>
          <a:xfrm>
            <a:off x="539552" y="4797152"/>
            <a:ext cx="504056" cy="576064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547664" y="2708920"/>
            <a:ext cx="62646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Прямоточная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Повторная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Оборотная</a:t>
            </a:r>
            <a:endParaRPr lang="ru-RU" sz="40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9"/>
            <a:ext cx="882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Прямоточная система </a:t>
            </a:r>
            <a:r>
              <a:rPr lang="ru-RU" sz="32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водообеспечения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323528" y="2276872"/>
            <a:ext cx="1619672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Овал 4"/>
          <p:cNvSpPr/>
          <p:nvPr/>
        </p:nvSpPr>
        <p:spPr>
          <a:xfrm>
            <a:off x="1979712" y="1700808"/>
            <a:ext cx="1368152" cy="12241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2051720" y="1484784"/>
            <a:ext cx="1296144" cy="1584176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347864" y="2348880"/>
            <a:ext cx="1224136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644008" y="1700808"/>
            <a:ext cx="72008" cy="4248472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716016" y="5949280"/>
            <a:ext cx="1224136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16016" y="4509120"/>
            <a:ext cx="1224136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716016" y="3068960"/>
            <a:ext cx="1224136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644008" y="1700808"/>
            <a:ext cx="1224136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940152" y="1268760"/>
            <a:ext cx="1944216" cy="72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Цех 01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940152" y="2708920"/>
            <a:ext cx="1944216" cy="72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Цех 02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940152" y="4149080"/>
            <a:ext cx="1944216" cy="72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АТЦ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940152" y="5589240"/>
            <a:ext cx="1944216" cy="72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Управление</a:t>
            </a:r>
            <a:endParaRPr lang="ru-RU" sz="2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0" name="Левая круглая скобка 19"/>
          <p:cNvSpPr/>
          <p:nvPr/>
        </p:nvSpPr>
        <p:spPr>
          <a:xfrm>
            <a:off x="395536" y="3861048"/>
            <a:ext cx="3600400" cy="1872208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Каждому потребителю по отдельному водоводу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32656"/>
            <a:ext cx="78341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Повторная система </a:t>
            </a:r>
            <a:r>
              <a:rPr lang="ru-RU" sz="3200" b="1" dirty="0" err="1" smtClean="0">
                <a:solidFill>
                  <a:schemeClr val="bg2">
                    <a:lumMod val="10000"/>
                  </a:schemeClr>
                </a:solidFill>
              </a:rPr>
              <a:t>водообеспечения</a:t>
            </a:r>
            <a:endParaRPr lang="ru-RU" sz="3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395536" y="2636912"/>
            <a:ext cx="1619672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1979712" y="1988840"/>
            <a:ext cx="1368152" cy="12241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1979712" y="1844824"/>
            <a:ext cx="1296144" cy="1584176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347864" y="2636912"/>
            <a:ext cx="1224136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572000" y="1700808"/>
            <a:ext cx="1224136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72000" y="1700808"/>
            <a:ext cx="0" cy="1728192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5796136" y="1340768"/>
            <a:ext cx="1944216" cy="72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Цех 01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96136" y="3140968"/>
            <a:ext cx="3024336" cy="72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Живописный цех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572000" y="3429000"/>
            <a:ext cx="1224136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948264" y="3861048"/>
            <a:ext cx="0" cy="1296144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164288" y="4293096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Сточная вода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88024" y="5157192"/>
            <a:ext cx="4104456" cy="10081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Цех изготовления напольной плитки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 стрелкой 1"/>
          <p:cNvCxnSpPr/>
          <p:nvPr/>
        </p:nvCxnSpPr>
        <p:spPr>
          <a:xfrm>
            <a:off x="0" y="2636912"/>
            <a:ext cx="1619672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539552" y="332656"/>
            <a:ext cx="78951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Оборотная система </a:t>
            </a:r>
            <a:r>
              <a:rPr lang="ru-RU" sz="3200" b="1" dirty="0" err="1" smtClean="0">
                <a:solidFill>
                  <a:schemeClr val="bg2">
                    <a:lumMod val="10000"/>
                  </a:schemeClr>
                </a:solidFill>
              </a:rPr>
              <a:t>водообеспечения</a:t>
            </a:r>
            <a:endParaRPr lang="ru-RU" sz="3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619672" y="1988840"/>
            <a:ext cx="1368152" cy="12241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1619672" y="1844824"/>
            <a:ext cx="1296144" cy="1584176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4572000" y="1988840"/>
            <a:ext cx="3024336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Кузнечно-прессовый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цех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5868144" y="3068960"/>
            <a:ext cx="0" cy="1224136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4644008" y="4293096"/>
            <a:ext cx="2952328" cy="12241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Бассейн</a:t>
            </a:r>
            <a:endParaRPr lang="ru-RU" sz="36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419872" y="4941168"/>
            <a:ext cx="1224136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419872" y="2708920"/>
            <a:ext cx="0" cy="2232248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987824" y="2636912"/>
            <a:ext cx="1619672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51520" y="1772816"/>
            <a:ext cx="1368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сетей НГДУ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332656"/>
            <a:ext cx="7176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3.3 Виды и состав сточных вод</a:t>
            </a:r>
            <a:endParaRPr lang="ru-RU" sz="3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412776"/>
            <a:ext cx="856895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Сточная вода (СВ)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вода после использования, в составе которой находится множество различных примесей.</a:t>
            </a:r>
          </a:p>
          <a:p>
            <a:pPr algn="just"/>
            <a:endParaRPr lang="ru-RU" sz="28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предприятии образуются следующие виды сточных вод:</a:t>
            </a:r>
          </a:p>
          <a:p>
            <a:pPr algn="ctr"/>
            <a:endParaRPr lang="ru-RU" sz="2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хоз-бытовые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хоз-фекальные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>
              <a:buFontTx/>
              <a:buChar char="-"/>
            </a:pP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производственные</a:t>
            </a:r>
          </a:p>
          <a:p>
            <a:pPr algn="just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ливневые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Другая 2">
      <a:dk1>
        <a:srgbClr val="00B050"/>
      </a:dk1>
      <a:lt1>
        <a:sysClr val="window" lastClr="FFFFFF"/>
      </a:lt1>
      <a:dk2>
        <a:srgbClr val="79FFB6"/>
      </a:dk2>
      <a:lt2>
        <a:srgbClr val="F4E7ED"/>
      </a:lt2>
      <a:accent1>
        <a:srgbClr val="00B050"/>
      </a:accent1>
      <a:accent2>
        <a:srgbClr val="00B050"/>
      </a:accent2>
      <a:accent3>
        <a:srgbClr val="00B050"/>
      </a:accent3>
      <a:accent4>
        <a:srgbClr val="00B050"/>
      </a:accent4>
      <a:accent5>
        <a:srgbClr val="00B050"/>
      </a:accent5>
      <a:accent6>
        <a:srgbClr val="00843C"/>
      </a:accent6>
      <a:hlink>
        <a:srgbClr val="36FF91"/>
      </a:hlink>
      <a:folHlink>
        <a:srgbClr val="79FFB6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153</TotalTime>
  <Words>491</Words>
  <Application>Microsoft Office PowerPoint</Application>
  <PresentationFormat>Экран (4:3)</PresentationFormat>
  <Paragraphs>134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Aabaeva</cp:lastModifiedBy>
  <cp:revision>79</cp:revision>
  <dcterms:created xsi:type="dcterms:W3CDTF">2015-02-05T17:12:17Z</dcterms:created>
  <dcterms:modified xsi:type="dcterms:W3CDTF">2020-03-12T08:16:31Z</dcterms:modified>
</cp:coreProperties>
</file>